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0"/>
  </p:notesMasterIdLst>
  <p:handoutMasterIdLst>
    <p:handoutMasterId r:id="rId21"/>
  </p:handoutMasterIdLst>
  <p:sldIdLst>
    <p:sldId id="257" r:id="rId5"/>
    <p:sldId id="263" r:id="rId6"/>
    <p:sldId id="262" r:id="rId7"/>
    <p:sldId id="264" r:id="rId8"/>
    <p:sldId id="271" r:id="rId9"/>
    <p:sldId id="265" r:id="rId10"/>
    <p:sldId id="266" r:id="rId11"/>
    <p:sldId id="267" r:id="rId12"/>
    <p:sldId id="261" r:id="rId13"/>
    <p:sldId id="274" r:id="rId14"/>
    <p:sldId id="273" r:id="rId15"/>
    <p:sldId id="268" r:id="rId16"/>
    <p:sldId id="270" r:id="rId17"/>
    <p:sldId id="269" r:id="rId18"/>
    <p:sldId id="272" r:id="rId19"/>
  </p:sldIdLst>
  <p:sldSz cx="9144000" cy="6858000" type="screen4x3"/>
  <p:notesSz cx="6873875" cy="9128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21" autoAdjust="0"/>
    <p:restoredTop sz="94627" autoAdjust="0"/>
  </p:normalViewPr>
  <p:slideViewPr>
    <p:cSldViewPr snapToGrid="0">
      <p:cViewPr varScale="1">
        <p:scale>
          <a:sx n="59" d="100"/>
          <a:sy n="59" d="100"/>
        </p:scale>
        <p:origin x="1650" y="7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8679" cy="4579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3605" y="1"/>
            <a:ext cx="2978679" cy="4579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76D2C1-0A6C-443D-B0B4-0D4FF349417F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70135"/>
            <a:ext cx="2978679" cy="4579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 MCEC Internal Use Only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3605" y="8670135"/>
            <a:ext cx="2978679" cy="4579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33010-986C-4A5B-BE41-B9532A2C27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829314"/>
      </p:ext>
    </p:extLst>
  </p:cSld>
  <p:clrMap bg1="lt1" tx1="dk1" bg2="lt2" tx2="dk2" accent1="accent1" accent2="accent2" accent3="accent3" accent4="accent4" accent5="accent5" accent6="accent6" hlink="hlink" folHlink="folHlink"/>
  <p:hf hd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8679" cy="4579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3605" y="1"/>
            <a:ext cx="2978679" cy="4579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84300" y="1141413"/>
            <a:ext cx="4105275" cy="3079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7388" y="4392910"/>
            <a:ext cx="5499100" cy="359419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70135"/>
            <a:ext cx="2978679" cy="4579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/>
              <a:t>For MCEC Internal Use Only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3605" y="8670135"/>
            <a:ext cx="2978679" cy="4579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A0255D-C5BA-4EE0-B955-BA26F8D3E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805597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255D-C5BA-4EE0-B955-BA26F8D3EB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1103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255D-C5BA-4EE0-B955-BA26F8D3EB7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9928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255D-C5BA-4EE0-B955-BA26F8D3EB7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0530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255D-C5BA-4EE0-B955-BA26F8D3EB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21504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255D-C5BA-4EE0-B955-BA26F8D3EB7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471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255D-C5BA-4EE0-B955-BA26F8D3EB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30715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255D-C5BA-4EE0-B955-BA26F8D3EB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2515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255D-C5BA-4EE0-B955-BA26F8D3EB7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437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255D-C5BA-4EE0-B955-BA26F8D3EB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6645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255D-C5BA-4EE0-B955-BA26F8D3EB7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0847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255D-C5BA-4EE0-B955-BA26F8D3EB7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3527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255D-C5BA-4EE0-B955-BA26F8D3EB7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47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255D-C5BA-4EE0-B955-BA26F8D3EB7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406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255D-C5BA-4EE0-B955-BA26F8D3EB7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0252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AEC38374-3064-4F8E-8EDC-69B4EC81F730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A0255D-C5BA-4EE0-B955-BA26F8D3EB7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524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FFF95-7DA0-4CB6-8246-572A213B6A87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C01F-0AC2-481D-BC41-E350A2A6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790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510EF0-AEA1-4F3D-A298-B8F46739C30F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97C01F-0AC2-481D-BC41-E350A2A6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956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8885243" cy="686586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B7FDDD-069F-4610-B325-0373B9EA708B}" type="datetime1">
              <a:rPr lang="en-US" smtClean="0"/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For MCEC Internal Use Only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97C01F-0AC2-481D-BC41-E350A2A618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922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pixel-cells-idea-visualization-3976295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irl-father-portrait-eyes-people-1641215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map-of-the-world-compass-antique-429784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map-of-the-world-compass-antique-429784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vectors/silhouette-student-happy-with-3135642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nderstood.org/en/school-learning/special-services/504-plan/the-difference-between-ieps-and-504-plans" TargetMode="External"/><Relationship Id="rId13" Type="http://schemas.openxmlformats.org/officeDocument/2006/relationships/hyperlink" Target="http://www.mic3.net/assets/rules-2018-revised-9-nov--2018.pdf" TargetMode="External"/><Relationship Id="rId3" Type="http://schemas.openxmlformats.org/officeDocument/2006/relationships/hyperlink" Target="https://www2.ed.gov/about/offices/list/ocr/docs/504-resource-guide-201612.pdf" TargetMode="External"/><Relationship Id="rId7" Type="http://schemas.openxmlformats.org/officeDocument/2006/relationships/hyperlink" Target="http://understood.org/" TargetMode="External"/><Relationship Id="rId12" Type="http://schemas.openxmlformats.org/officeDocument/2006/relationships/hyperlink" Target="https://www.wrightslaw.com/info/sec504.index.htm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microsoft.com/office/2007/relationships/hdphoto" Target="../media/hdphoto4.wdp"/><Relationship Id="rId11" Type="http://schemas.openxmlformats.org/officeDocument/2006/relationships/hyperlink" Target="https://www.parentcenterhub.org/section504/" TargetMode="External"/><Relationship Id="rId5" Type="http://schemas.openxmlformats.org/officeDocument/2006/relationships/image" Target="../media/image14.png"/><Relationship Id="rId15" Type="http://schemas.openxmlformats.org/officeDocument/2006/relationships/hyperlink" Target="https://events-na5.adobeconnect.com/content/connect/c1/968319730/en/events/event/private/1825780098/1835195351/event_registration.html?connect-session=na5breezbvidnntssywnshfm&amp;sco-id=2072955164&amp;_charset_=utf-8" TargetMode="External"/><Relationship Id="rId10" Type="http://schemas.openxmlformats.org/officeDocument/2006/relationships/hyperlink" Target="https://www.understood.org/en/school-learning/special-services/504-plan/7-steps-to-getting-a-504-plan-for-your-child" TargetMode="External"/><Relationship Id="rId4" Type="http://schemas.openxmlformats.org/officeDocument/2006/relationships/hyperlink" Target="https://pixabay.com/illustrations/smartphone-app-news-web-internet-1184883/" TargetMode="External"/><Relationship Id="rId9" Type="http://schemas.openxmlformats.org/officeDocument/2006/relationships/hyperlink" Target="https://www.understood.org/en/school-learning/your-childs-rights/basics-about-childs-rights/at-a-glance-your-rights-in-the-504-plan-process" TargetMode="External"/><Relationship Id="rId14" Type="http://schemas.openxmlformats.org/officeDocument/2006/relationships/hyperlink" Target="https://militarychild.podbean.com/e/5-actions-for-exceptional-parents-with-dr-paul-ban/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lub-auction-law-symbol-judge-2492013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child-kid-play-study-color-learn-865116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hyperlink" Target="https://pixabay.com/illustrations/yellow-postit-post-it-sticky-note-3167343/" TargetMode="External"/><Relationship Id="rId7" Type="http://schemas.openxmlformats.org/officeDocument/2006/relationships/hyperlink" Target="https://pixabay.com/photos/post-it-note-post-it-reminder-1235338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hyperlink" Target="https://pixabay.com/illustrations/post-it-sticky-note-sticky-note-3157412/" TargetMode="External"/><Relationship Id="rId4" Type="http://schemas.openxmlformats.org/officeDocument/2006/relationships/image" Target="../media/image5.png"/><Relationship Id="rId9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office-business-colleagues-meeting-1209640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office-business-colleagues-meeting-1209640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illustrations/paper-messy-notes-abstract-3033204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photos/girl-father-portrait-eyes-people-1641215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microsoft.com/office/2007/relationships/hdphoto" Target="../media/hdphoto3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69473" y="6356350"/>
            <a:ext cx="2057400" cy="365125"/>
          </a:xfrm>
        </p:spPr>
        <p:txBody>
          <a:bodyPr/>
          <a:lstStyle/>
          <a:p>
            <a:fld id="{6097C01F-0AC2-481D-BC41-E350A2A618B9}" type="slidenum">
              <a:rPr lang="en-US" sz="1000" smtClean="0"/>
              <a:t>1</a:t>
            </a:fld>
            <a:endParaRPr lang="en-US" sz="1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539938" y="6356349"/>
            <a:ext cx="3086100" cy="365125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671232" y="1184724"/>
            <a:ext cx="6098241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4F2D7F"/>
                </a:solidFill>
                <a:latin typeface="Calibri" pitchFamily="34" charset="0"/>
              </a:rPr>
              <a:t>Understanding </a:t>
            </a:r>
          </a:p>
          <a:p>
            <a:pPr algn="ctr"/>
            <a:r>
              <a:rPr lang="en-US" sz="5400" b="1" dirty="0">
                <a:solidFill>
                  <a:srgbClr val="4F2D7F"/>
                </a:solidFill>
                <a:latin typeface="Calibri" pitchFamily="34" charset="0"/>
              </a:rPr>
              <a:t>Section 504</a:t>
            </a:r>
            <a:endParaRPr lang="en-US" sz="4800" i="1" baseline="30000" dirty="0">
              <a:solidFill>
                <a:srgbClr val="4F2D7F"/>
              </a:solidFill>
              <a:latin typeface="Calibri" pitchFamily="34" charset="0"/>
            </a:endParaRPr>
          </a:p>
        </p:txBody>
      </p:sp>
      <p:pic>
        <p:nvPicPr>
          <p:cNvPr id="7170" name="Picture 2" descr="Pixel Cells, Idea, Visualization, Visualize, Teachin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0887" y="2061887"/>
            <a:ext cx="5353050" cy="412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0227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irl, Father, Portrait, Eyes, People, Child, Ki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396" y="161924"/>
            <a:ext cx="7861829" cy="609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69473" y="6356350"/>
            <a:ext cx="2057400" cy="365125"/>
          </a:xfrm>
        </p:spPr>
        <p:txBody>
          <a:bodyPr/>
          <a:lstStyle/>
          <a:p>
            <a:fld id="{6097C01F-0AC2-481D-BC41-E350A2A618B9}" type="slidenum">
              <a:rPr lang="en-US" sz="1000" smtClean="0"/>
              <a:t>10</a:t>
            </a:fld>
            <a:endParaRPr lang="en-US" sz="10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600634" y="349250"/>
            <a:ext cx="8543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F2D7F"/>
                </a:solidFill>
                <a:latin typeface="Calibri" pitchFamily="34" charset="0"/>
              </a:rPr>
              <a:t>Transition Considerations</a:t>
            </a:r>
            <a:endParaRPr lang="en-US" sz="2800" i="1" baseline="30000" dirty="0">
              <a:solidFill>
                <a:srgbClr val="4F2D7F"/>
              </a:solidFill>
              <a:latin typeface="Calibri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DC0C08-1D0D-45AE-9975-CCFDE9E529E3}"/>
              </a:ext>
            </a:extLst>
          </p:cNvPr>
          <p:cNvSpPr/>
          <p:nvPr/>
        </p:nvSpPr>
        <p:spPr>
          <a:xfrm>
            <a:off x="894710" y="1289625"/>
            <a:ext cx="7739314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Military Interstate Children’s Compact provides that for up to one year after a parent is medically discharged, retires, or dies on active duty, the receiving district must honor an existing Section 504 plan</a:t>
            </a:r>
            <a:r>
              <a:rPr lang="en-US" sz="2400" dirty="0" smtClean="0"/>
              <a:t>.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</a:t>
            </a:r>
            <a:r>
              <a:rPr lang="en-US" sz="2400" dirty="0"/>
              <a:t>Compact requires receiving schools to comply with an existing Section 504 plan and to make reasonable accommodations and modifications for incoming students with </a:t>
            </a:r>
            <a:r>
              <a:rPr lang="en-US" sz="2400" dirty="0" smtClean="0"/>
              <a:t>disabilities</a:t>
            </a:r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 smtClean="0"/>
              <a:t>The receiving school may perform subsequent evaluations to ensure appropriate placement and services</a:t>
            </a:r>
            <a:endParaRPr lang="en-US" sz="2400" dirty="0"/>
          </a:p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Parents are encouraged to provide all previous Section 504 and supporting documentation to the receiving </a:t>
            </a:r>
            <a:r>
              <a:rPr lang="en-US" sz="2400" dirty="0" smtClean="0"/>
              <a:t>school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652939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9308" y="0"/>
            <a:ext cx="81746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69473" y="6356350"/>
            <a:ext cx="2057400" cy="365125"/>
          </a:xfrm>
        </p:spPr>
        <p:txBody>
          <a:bodyPr/>
          <a:lstStyle/>
          <a:p>
            <a:fld id="{6097C01F-0AC2-481D-BC41-E350A2A618B9}" type="slidenum">
              <a:rPr lang="en-US" sz="1000" smtClean="0"/>
              <a:t>11</a:t>
            </a:fld>
            <a:endParaRPr lang="en-US" sz="10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600634" y="381000"/>
            <a:ext cx="8543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F2D7F"/>
                </a:solidFill>
                <a:latin typeface="Calibri" pitchFamily="34" charset="0"/>
              </a:rPr>
              <a:t>Next Steps</a:t>
            </a:r>
            <a:endParaRPr lang="en-US" sz="2800" i="1" baseline="30000" dirty="0">
              <a:solidFill>
                <a:srgbClr val="4F2D7F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0174" y="1448097"/>
            <a:ext cx="70008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Document</a:t>
            </a:r>
            <a:r>
              <a:rPr lang="en-US" sz="2800" dirty="0"/>
              <a:t> your child's needs. This could include health records showing a medical diagnosis, schoolwork, report cards, private evaluations, </a:t>
            </a:r>
            <a:r>
              <a:rPr lang="en-US" sz="2800" dirty="0" smtClean="0"/>
              <a:t>etc. Military-connected parents are encouraged to hand-carry this documentation when transferring.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Every public school district </a:t>
            </a:r>
            <a:r>
              <a:rPr lang="en-US" sz="2800" b="1" dirty="0"/>
              <a:t>must</a:t>
            </a:r>
            <a:r>
              <a:rPr lang="en-US" sz="2800" dirty="0"/>
              <a:t> have a 504 coordinator (may also be the IEP coordinator). Check the school/district website and/or ask the campus principal.</a:t>
            </a:r>
          </a:p>
        </p:txBody>
      </p:sp>
    </p:spTree>
    <p:extLst>
      <p:ext uri="{BB962C8B-B14F-4D97-AF65-F5344CB8AC3E}">
        <p14:creationId xmlns:p14="http://schemas.microsoft.com/office/powerpoint/2010/main" val="5340921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/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9308" y="0"/>
            <a:ext cx="81746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69473" y="6356350"/>
            <a:ext cx="2057400" cy="365125"/>
          </a:xfrm>
        </p:spPr>
        <p:txBody>
          <a:bodyPr/>
          <a:lstStyle/>
          <a:p>
            <a:fld id="{6097C01F-0AC2-481D-BC41-E350A2A618B9}" type="slidenum">
              <a:rPr lang="en-US" sz="1000" smtClean="0"/>
              <a:t>12</a:t>
            </a:fld>
            <a:endParaRPr lang="en-US" sz="10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600634" y="381000"/>
            <a:ext cx="8543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F2D7F"/>
                </a:solidFill>
                <a:latin typeface="Calibri" pitchFamily="34" charset="0"/>
              </a:rPr>
              <a:t>Next Steps</a:t>
            </a:r>
            <a:endParaRPr lang="en-US" sz="2800" i="1" baseline="30000" dirty="0">
              <a:solidFill>
                <a:srgbClr val="4F2D7F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0174" y="1478077"/>
            <a:ext cx="70008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dirty="0"/>
              <a:t>Collaborate</a:t>
            </a:r>
            <a:r>
              <a:rPr lang="en-US" sz="2800" dirty="0"/>
              <a:t> with the school/district team to complete the process. If you are not sure whether your child needs an IEP or a 504 plan, request an evaluation for an IEP.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504 plans </a:t>
            </a:r>
            <a:r>
              <a:rPr lang="en-US" sz="2800" i="1" dirty="0"/>
              <a:t>should</a:t>
            </a:r>
            <a:r>
              <a:rPr lang="en-US" sz="2800" dirty="0"/>
              <a:t> be </a:t>
            </a:r>
            <a:r>
              <a:rPr lang="en-US" sz="2800" b="1" dirty="0"/>
              <a:t>re-evaluated</a:t>
            </a:r>
            <a:r>
              <a:rPr lang="en-US" sz="2800" dirty="0"/>
              <a:t> every 3 years at a minimum, but are only required to be reviewed </a:t>
            </a:r>
            <a:r>
              <a:rPr lang="en-US" sz="2800" i="1" dirty="0"/>
              <a:t>periodically</a:t>
            </a:r>
            <a:r>
              <a:rPr lang="en-US" sz="2800" dirty="0"/>
              <a:t>. </a:t>
            </a:r>
            <a:r>
              <a:rPr lang="en-US" sz="2800" b="1" dirty="0"/>
              <a:t>Best practice </a:t>
            </a:r>
            <a:r>
              <a:rPr lang="en-US" sz="2800" dirty="0"/>
              <a:t>is to review the plan annually (ensure the plan is implemented and working) and re-evaluate as needed (change accommodations).</a:t>
            </a:r>
          </a:p>
        </p:txBody>
      </p:sp>
    </p:spTree>
    <p:extLst>
      <p:ext uri="{BB962C8B-B14F-4D97-AF65-F5344CB8AC3E}">
        <p14:creationId xmlns:p14="http://schemas.microsoft.com/office/powerpoint/2010/main" val="395251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69473" y="6356350"/>
            <a:ext cx="2057400" cy="365125"/>
          </a:xfrm>
        </p:spPr>
        <p:txBody>
          <a:bodyPr/>
          <a:lstStyle/>
          <a:p>
            <a:fld id="{6097C01F-0AC2-481D-BC41-E350A2A618B9}" type="slidenum">
              <a:rPr lang="en-US" sz="1000" smtClean="0"/>
              <a:t>13</a:t>
            </a:fld>
            <a:endParaRPr lang="en-US" sz="10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600634" y="381000"/>
            <a:ext cx="8543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F2D7F"/>
                </a:solidFill>
                <a:latin typeface="Calibri" pitchFamily="34" charset="0"/>
              </a:rPr>
              <a:t>Moving Forward</a:t>
            </a:r>
            <a:endParaRPr lang="en-US" sz="2800" i="1" baseline="30000" dirty="0">
              <a:solidFill>
                <a:srgbClr val="4F2D7F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39576" y="1583570"/>
            <a:ext cx="417292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The plan can be terminated if the 504 team determines the student is: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 longer disabled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no longer requires any special accommodations or services to meet the identified needs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can be appropriately instructed in general education</a:t>
            </a:r>
            <a:endParaRPr lang="en-US" sz="2400" dirty="0">
              <a:effectLst/>
            </a:endParaRPr>
          </a:p>
        </p:txBody>
      </p:sp>
      <p:pic>
        <p:nvPicPr>
          <p:cNvPr id="6146" name="Picture 2" descr="Silhouette, Student, Happy, With, Woman, Excite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915" y="467928"/>
            <a:ext cx="2944210" cy="5888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13845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69473" y="6356350"/>
            <a:ext cx="2057400" cy="365125"/>
          </a:xfrm>
        </p:spPr>
        <p:txBody>
          <a:bodyPr/>
          <a:lstStyle/>
          <a:p>
            <a:fld id="{6097C01F-0AC2-481D-BC41-E350A2A618B9}" type="slidenum">
              <a:rPr lang="en-US" sz="1000" smtClean="0"/>
              <a:t>14</a:t>
            </a:fld>
            <a:endParaRPr lang="en-US" sz="10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600634" y="381000"/>
            <a:ext cx="8543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F2D7F"/>
                </a:solidFill>
                <a:latin typeface="Calibri" pitchFamily="34" charset="0"/>
              </a:rPr>
              <a:t>For More Information</a:t>
            </a:r>
            <a:endParaRPr lang="en-US" sz="2800" i="1" baseline="30000" dirty="0">
              <a:solidFill>
                <a:srgbClr val="4F2D7F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3135" y="1100042"/>
            <a:ext cx="7000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</a:p>
        </p:txBody>
      </p:sp>
      <p:sp>
        <p:nvSpPr>
          <p:cNvPr id="2" name="Rounded Rectangular Callout 1"/>
          <p:cNvSpPr/>
          <p:nvPr/>
        </p:nvSpPr>
        <p:spPr>
          <a:xfrm>
            <a:off x="726311" y="1226416"/>
            <a:ext cx="4984942" cy="1261951"/>
          </a:xfrm>
          <a:prstGeom prst="wedgeRoundRectCallout">
            <a:avLst>
              <a:gd name="adj1" fmla="val -15570"/>
              <a:gd name="adj2" fmla="val 71266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hlinkClick r:id="rId3"/>
              </a:rPr>
              <a:t>Parent and Educator Resource Guide to Section 504 in Public Elementary and Secondary Schools</a:t>
            </a:r>
            <a:r>
              <a:rPr lang="en-US" dirty="0"/>
              <a:t> (Published by US </a:t>
            </a:r>
            <a:r>
              <a:rPr lang="en-US" dirty="0" err="1"/>
              <a:t>Dept</a:t>
            </a:r>
            <a:r>
              <a:rPr lang="en-US" dirty="0"/>
              <a:t> of Education Office for Civil Rights, Dec 2016)</a:t>
            </a:r>
          </a:p>
        </p:txBody>
      </p:sp>
      <p:pic>
        <p:nvPicPr>
          <p:cNvPr id="5" name="Picture 4">
            <a:hlinkClick r:id="rId4"/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3333" l="4821" r="97143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11253" y="715466"/>
            <a:ext cx="3708679" cy="4768301"/>
          </a:xfrm>
          <a:prstGeom prst="rect">
            <a:avLst/>
          </a:prstGeom>
        </p:spPr>
      </p:pic>
      <p:sp>
        <p:nvSpPr>
          <p:cNvPr id="9" name="Rounded Rectangular Callout 8"/>
          <p:cNvSpPr/>
          <p:nvPr/>
        </p:nvSpPr>
        <p:spPr>
          <a:xfrm>
            <a:off x="1374447" y="2883275"/>
            <a:ext cx="4594225" cy="1166579"/>
          </a:xfrm>
          <a:prstGeom prst="wedgeRoundRectCallout">
            <a:avLst>
              <a:gd name="adj1" fmla="val 29224"/>
              <a:gd name="adj2" fmla="val 73042"/>
              <a:gd name="adj3" fmla="val 1666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hlinkClick r:id="rId7"/>
              </a:rPr>
              <a:t>Understood.org</a:t>
            </a:r>
            <a:r>
              <a:rPr lang="en-US" dirty="0"/>
              <a:t> </a:t>
            </a:r>
          </a:p>
          <a:p>
            <a:pPr lvl="1"/>
            <a:r>
              <a:rPr lang="en-US" dirty="0">
                <a:hlinkClick r:id="rId8"/>
              </a:rPr>
              <a:t>IEP vs 504</a:t>
            </a:r>
            <a:endParaRPr lang="en-US" dirty="0"/>
          </a:p>
          <a:p>
            <a:pPr lvl="1"/>
            <a:r>
              <a:rPr lang="en-US" dirty="0">
                <a:hlinkClick r:id="rId9"/>
              </a:rPr>
              <a:t>Your Rights in the 504 Process</a:t>
            </a:r>
            <a:endParaRPr lang="en-US" dirty="0"/>
          </a:p>
          <a:p>
            <a:pPr lvl="1"/>
            <a:r>
              <a:rPr lang="en-US" dirty="0">
                <a:hlinkClick r:id="rId10"/>
              </a:rPr>
              <a:t>Steps to Getting a 504 Plan for Your Child</a:t>
            </a:r>
            <a:endParaRPr lang="en-US" dirty="0"/>
          </a:p>
        </p:txBody>
      </p:sp>
      <p:sp>
        <p:nvSpPr>
          <p:cNvPr id="13" name="Rounded Rectangular Callout 12"/>
          <p:cNvSpPr/>
          <p:nvPr/>
        </p:nvSpPr>
        <p:spPr>
          <a:xfrm>
            <a:off x="726311" y="4490261"/>
            <a:ext cx="5242955" cy="771287"/>
          </a:xfrm>
          <a:prstGeom prst="wedgeRoundRectCallout">
            <a:avLst>
              <a:gd name="adj1" fmla="val -13283"/>
              <a:gd name="adj2" fmla="val -82639"/>
              <a:gd name="adj3" fmla="val 16667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hlinkClick r:id="rId11"/>
              </a:rPr>
              <a:t>Section 504 Resources at the Center for Parent Information &amp; Resources</a:t>
            </a:r>
            <a:endParaRPr lang="en-US" dirty="0"/>
          </a:p>
        </p:txBody>
      </p:sp>
      <p:sp>
        <p:nvSpPr>
          <p:cNvPr id="14" name="Rounded Rectangular Callout 13"/>
          <p:cNvSpPr/>
          <p:nvPr/>
        </p:nvSpPr>
        <p:spPr>
          <a:xfrm>
            <a:off x="3347788" y="5818233"/>
            <a:ext cx="3046093" cy="843960"/>
          </a:xfrm>
          <a:prstGeom prst="wedgeRoundRectCallout">
            <a:avLst>
              <a:gd name="adj1" fmla="val 27602"/>
              <a:gd name="adj2" fmla="val -98624"/>
              <a:gd name="adj3" fmla="val 16667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>
                <a:hlinkClick r:id="rId12"/>
              </a:rPr>
              <a:t>Section 504 Resources on </a:t>
            </a:r>
            <a:r>
              <a:rPr lang="en-US" dirty="0" err="1">
                <a:hlinkClick r:id="rId12"/>
              </a:rPr>
              <a:t>Wrightslaw</a:t>
            </a:r>
            <a:r>
              <a:rPr lang="en-US" dirty="0"/>
              <a:t> (Special Education Law and Advocacy)</a:t>
            </a:r>
          </a:p>
        </p:txBody>
      </p:sp>
      <p:sp>
        <p:nvSpPr>
          <p:cNvPr id="11" name="Rounded Rectangular Callout 10"/>
          <p:cNvSpPr/>
          <p:nvPr/>
        </p:nvSpPr>
        <p:spPr>
          <a:xfrm>
            <a:off x="746733" y="5795773"/>
            <a:ext cx="2421010" cy="843960"/>
          </a:xfrm>
          <a:prstGeom prst="wedgeRoundRectCallout">
            <a:avLst>
              <a:gd name="adj1" fmla="val 27602"/>
              <a:gd name="adj2" fmla="val -89743"/>
              <a:gd name="adj3" fmla="val 1666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dirty="0" smtClean="0">
                <a:hlinkClick r:id="rId13"/>
              </a:rPr>
              <a:t>Military Interstate Compact and Section 504</a:t>
            </a:r>
            <a:r>
              <a:rPr lang="en-US" dirty="0" smtClean="0"/>
              <a:t> </a:t>
            </a:r>
            <a:r>
              <a:rPr lang="en-US" i="1" dirty="0" smtClean="0"/>
              <a:t>(page 11)</a:t>
            </a:r>
            <a:endParaRPr lang="en-US" i="1" dirty="0"/>
          </a:p>
        </p:txBody>
      </p:sp>
      <p:sp>
        <p:nvSpPr>
          <p:cNvPr id="12" name="Rounded Rectangular Callout 11"/>
          <p:cNvSpPr/>
          <p:nvPr/>
        </p:nvSpPr>
        <p:spPr>
          <a:xfrm>
            <a:off x="6573925" y="5150568"/>
            <a:ext cx="2472769" cy="1521823"/>
          </a:xfrm>
          <a:prstGeom prst="wedgeRoundRectCallout">
            <a:avLst>
              <a:gd name="adj1" fmla="val -14659"/>
              <a:gd name="adj2" fmla="val -87894"/>
              <a:gd name="adj3" fmla="val 16667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1600" dirty="0" smtClean="0"/>
              <a:t>For the Sake of the Child</a:t>
            </a:r>
            <a:r>
              <a:rPr lang="en-US" sz="1600" dirty="0" smtClean="0"/>
              <a:t> </a:t>
            </a:r>
            <a:r>
              <a:rPr lang="en-US" sz="1600" dirty="0" smtClean="0"/>
              <a:t>Podcast: </a:t>
            </a:r>
            <a:r>
              <a:rPr lang="en-US" sz="1600" dirty="0" smtClean="0">
                <a:hlinkClick r:id="rId14"/>
              </a:rPr>
              <a:t>5 Actions for Exceptional Parents with Dr. Paul Ban</a:t>
            </a:r>
            <a:r>
              <a:rPr lang="en-US" sz="1600" dirty="0" smtClean="0"/>
              <a:t> </a:t>
            </a:r>
            <a:r>
              <a:rPr lang="en-US" sz="1400" dirty="0" smtClean="0"/>
              <a:t>(as posted on </a:t>
            </a:r>
            <a:r>
              <a:rPr lang="en-US" sz="1400" dirty="0" err="1" smtClean="0"/>
              <a:t>Podbean</a:t>
            </a:r>
            <a:r>
              <a:rPr lang="en-US" sz="1400" dirty="0" smtClean="0"/>
              <a:t>; part of a longer MCEC </a:t>
            </a:r>
            <a:r>
              <a:rPr lang="en-US" sz="1400" dirty="0" smtClean="0">
                <a:hlinkClick r:id="rId15"/>
              </a:rPr>
              <a:t>webinar</a:t>
            </a:r>
            <a:r>
              <a:rPr lang="en-US" sz="1400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434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69473" y="6356350"/>
            <a:ext cx="2057400" cy="365125"/>
          </a:xfrm>
        </p:spPr>
        <p:txBody>
          <a:bodyPr/>
          <a:lstStyle/>
          <a:p>
            <a:fld id="{6097C01F-0AC2-481D-BC41-E350A2A618B9}" type="slidenum">
              <a:rPr lang="en-US" sz="1000" smtClean="0"/>
              <a:t>15</a:t>
            </a:fld>
            <a:endParaRPr lang="en-US" sz="10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1783135" y="1100042"/>
            <a:ext cx="6503895" cy="472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smtClean="0">
                <a:solidFill>
                  <a:srgbClr val="4F2D7F"/>
                </a:solidFill>
                <a:latin typeface="Calibri" pitchFamily="34" charset="0"/>
              </a:rPr>
              <a:t>Created </a:t>
            </a:r>
            <a:r>
              <a:rPr lang="en-US" sz="3200" b="1" dirty="0">
                <a:solidFill>
                  <a:srgbClr val="4F2D7F"/>
                </a:solidFill>
                <a:latin typeface="Calibri" pitchFamily="34" charset="0"/>
              </a:rPr>
              <a:t>by the</a:t>
            </a:r>
          </a:p>
          <a:p>
            <a:pPr algn="ctr"/>
            <a:r>
              <a:rPr lang="en-US" sz="3200" b="1" i="1" dirty="0">
                <a:solidFill>
                  <a:srgbClr val="4F2D7F"/>
                </a:solidFill>
                <a:latin typeface="Calibri" pitchFamily="34" charset="0"/>
              </a:rPr>
              <a:t>Military Child Education </a:t>
            </a:r>
            <a:r>
              <a:rPr lang="en-US" sz="3200" b="1" i="1" dirty="0" smtClean="0">
                <a:solidFill>
                  <a:srgbClr val="4F2D7F"/>
                </a:solidFill>
                <a:latin typeface="Calibri" pitchFamily="34" charset="0"/>
              </a:rPr>
              <a:t>Coalition®</a:t>
            </a:r>
            <a:endParaRPr lang="en-US" sz="3200" b="1" i="1" dirty="0">
              <a:solidFill>
                <a:srgbClr val="4F2D7F"/>
              </a:solidFill>
              <a:latin typeface="Calibri" pitchFamily="34" charset="0"/>
            </a:endParaRPr>
          </a:p>
          <a:p>
            <a:pPr algn="ctr"/>
            <a:r>
              <a:rPr lang="en-US" sz="3200" b="1" i="1" dirty="0">
                <a:solidFill>
                  <a:srgbClr val="4F2D7F"/>
                </a:solidFill>
                <a:latin typeface="Calibri" pitchFamily="34" charset="0"/>
              </a:rPr>
              <a:t>in partnership with the</a:t>
            </a:r>
          </a:p>
          <a:p>
            <a:pPr algn="ctr"/>
            <a:r>
              <a:rPr lang="en-US" sz="3200" b="1" i="1" dirty="0" smtClean="0">
                <a:solidFill>
                  <a:srgbClr val="4F2D7F"/>
                </a:solidFill>
                <a:latin typeface="Calibri" pitchFamily="34" charset="0"/>
              </a:rPr>
              <a:t>Wounded </a:t>
            </a:r>
            <a:r>
              <a:rPr lang="en-US" sz="3200" b="1" i="1" dirty="0">
                <a:solidFill>
                  <a:srgbClr val="4F2D7F"/>
                </a:solidFill>
                <a:latin typeface="Calibri" pitchFamily="34" charset="0"/>
              </a:rPr>
              <a:t>Warrior </a:t>
            </a:r>
            <a:r>
              <a:rPr lang="en-US" sz="3200" b="1" i="1" dirty="0" smtClean="0">
                <a:solidFill>
                  <a:srgbClr val="4F2D7F"/>
                </a:solidFill>
                <a:latin typeface="Calibri" pitchFamily="34" charset="0"/>
              </a:rPr>
              <a:t>Project®</a:t>
            </a:r>
          </a:p>
          <a:p>
            <a:pPr algn="ctr"/>
            <a:endParaRPr lang="en-US" sz="3200" b="1" i="1" baseline="30000" dirty="0">
              <a:solidFill>
                <a:srgbClr val="4F2D7F"/>
              </a:solidFill>
              <a:latin typeface="Calibri" pitchFamily="34" charset="0"/>
            </a:endParaRPr>
          </a:p>
          <a:p>
            <a:endParaRPr lang="en-US" sz="3600" i="1" baseline="30000" dirty="0" smtClean="0">
              <a:solidFill>
                <a:srgbClr val="4F2D7F"/>
              </a:solidFill>
              <a:latin typeface="Calibri" pitchFamily="34" charset="0"/>
            </a:endParaRPr>
          </a:p>
          <a:p>
            <a:r>
              <a:rPr lang="en-US" sz="3200" i="1" baseline="30000" dirty="0" smtClean="0">
                <a:solidFill>
                  <a:srgbClr val="4F2D7F"/>
                </a:solidFill>
                <a:latin typeface="Calibri" pitchFamily="34" charset="0"/>
              </a:rPr>
              <a:t>We </a:t>
            </a:r>
            <a:r>
              <a:rPr lang="en-US" sz="3200" i="1" baseline="30000" dirty="0">
                <a:solidFill>
                  <a:srgbClr val="4F2D7F"/>
                </a:solidFill>
                <a:latin typeface="Calibri" pitchFamily="34" charset="0"/>
              </a:rPr>
              <a:t>encourage you to share the material in any medium or </a:t>
            </a:r>
            <a:r>
              <a:rPr lang="en-US" sz="3200" i="1" baseline="30000" dirty="0" smtClean="0">
                <a:solidFill>
                  <a:srgbClr val="4F2D7F"/>
                </a:solidFill>
                <a:latin typeface="Calibri" pitchFamily="34" charset="0"/>
              </a:rPr>
              <a:t>format with appropriate acknowledgement of</a:t>
            </a:r>
            <a:r>
              <a:rPr lang="en-US" sz="3200" i="1" dirty="0" smtClean="0">
                <a:solidFill>
                  <a:srgbClr val="4F2D7F"/>
                </a:solidFill>
                <a:latin typeface="Calibri" pitchFamily="34" charset="0"/>
              </a:rPr>
              <a:t> </a:t>
            </a:r>
            <a:r>
              <a:rPr lang="en-US" sz="3200" i="1" baseline="30000" dirty="0" smtClean="0">
                <a:solidFill>
                  <a:srgbClr val="4F2D7F"/>
                </a:solidFill>
                <a:latin typeface="Calibri" pitchFamily="34" charset="0"/>
              </a:rPr>
              <a:t>the Military Child Education Coalition</a:t>
            </a:r>
            <a:r>
              <a:rPr lang="en-US" sz="3600" i="1" baseline="30000" dirty="0" smtClean="0">
                <a:solidFill>
                  <a:srgbClr val="4F2D7F"/>
                </a:solidFill>
                <a:latin typeface="Calibri" pitchFamily="34" charset="0"/>
              </a:rPr>
              <a:t>®</a:t>
            </a:r>
            <a:r>
              <a:rPr lang="en-US" sz="3200" i="1" baseline="30000" dirty="0" smtClean="0">
                <a:solidFill>
                  <a:srgbClr val="4F2D7F"/>
                </a:solidFill>
                <a:latin typeface="Calibri" pitchFamily="34" charset="0"/>
              </a:rPr>
              <a:t>. You </a:t>
            </a:r>
            <a:r>
              <a:rPr lang="en-US" sz="3200" i="1" baseline="30000" dirty="0">
                <a:solidFill>
                  <a:srgbClr val="4F2D7F"/>
                </a:solidFill>
                <a:latin typeface="Calibri" pitchFamily="34" charset="0"/>
              </a:rPr>
              <a:t>may adapt the material </a:t>
            </a:r>
            <a:r>
              <a:rPr lang="en-US" sz="3200" i="1" baseline="30000" dirty="0" smtClean="0">
                <a:solidFill>
                  <a:srgbClr val="4F2D7F"/>
                </a:solidFill>
                <a:latin typeface="Calibri" pitchFamily="34" charset="0"/>
              </a:rPr>
              <a:t>as long as the intent remains unchanged and the modifications are explicitly noted. </a:t>
            </a:r>
            <a:endParaRPr lang="en-US" sz="3200" i="1" baseline="30000" dirty="0">
              <a:solidFill>
                <a:srgbClr val="4F2D7F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783135" y="1100042"/>
            <a:ext cx="700087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0360597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lub, Auction, Law, Symbol, Judge, Legal, Justice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308" y="0"/>
            <a:ext cx="817469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69473" y="6356350"/>
            <a:ext cx="2057400" cy="365125"/>
          </a:xfrm>
        </p:spPr>
        <p:txBody>
          <a:bodyPr/>
          <a:lstStyle/>
          <a:p>
            <a:fld id="{6097C01F-0AC2-481D-BC41-E350A2A618B9}" type="slidenum">
              <a:rPr lang="en-US" sz="1000" smtClean="0"/>
              <a:t>2</a:t>
            </a:fld>
            <a:endParaRPr lang="en-US" sz="10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600634" y="381000"/>
            <a:ext cx="8543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F2D7F"/>
                </a:solidFill>
                <a:latin typeface="Calibri" pitchFamily="34" charset="0"/>
              </a:rPr>
              <a:t>What is Section 504?</a:t>
            </a:r>
            <a:endParaRPr lang="en-US" sz="2800" i="1" baseline="30000" dirty="0">
              <a:solidFill>
                <a:srgbClr val="4F2D7F"/>
              </a:solidFill>
              <a:latin typeface="Calibri" pitchFamily="34" charset="0"/>
            </a:endParaRPr>
          </a:p>
        </p:txBody>
      </p:sp>
      <p:sp>
        <p:nvSpPr>
          <p:cNvPr id="93" name="Rectangle 8"/>
          <p:cNvSpPr>
            <a:spLocks noChangeArrowheads="1"/>
          </p:cNvSpPr>
          <p:nvPr/>
        </p:nvSpPr>
        <p:spPr bwMode="auto">
          <a:xfrm>
            <a:off x="1253938" y="1743647"/>
            <a:ext cx="7110161" cy="38164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/>
              <a:t>1973 Federal Civil Rights Law to stop discrimination against people with disabilities in programs and activities that receive federal funds*, including public schools. Ensures that a child with a disability has </a:t>
            </a:r>
            <a:r>
              <a:rPr lang="en-US" sz="2800" b="1" dirty="0"/>
              <a:t>equal access </a:t>
            </a:r>
            <a:r>
              <a:rPr lang="en-US" sz="2800" b="1" dirty="0" smtClean="0"/>
              <a:t>to </a:t>
            </a:r>
            <a:r>
              <a:rPr lang="en-US" sz="2800" b="1" dirty="0"/>
              <a:t>educational opportunities provided to their non-disabled peers</a:t>
            </a:r>
            <a:r>
              <a:rPr lang="en-US" sz="2800" dirty="0"/>
              <a:t>. </a:t>
            </a:r>
          </a:p>
          <a:p>
            <a:endParaRPr lang="en-US" sz="2800" dirty="0"/>
          </a:p>
          <a:p>
            <a:r>
              <a:rPr lang="en-US" i="1" dirty="0"/>
              <a:t>*Note that federal funding is not provided to support 504 modifications.</a:t>
            </a:r>
          </a:p>
        </p:txBody>
      </p:sp>
    </p:spTree>
    <p:extLst>
      <p:ext uri="{BB962C8B-B14F-4D97-AF65-F5344CB8AC3E}">
        <p14:creationId xmlns:p14="http://schemas.microsoft.com/office/powerpoint/2010/main" val="695927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969308" y="0"/>
            <a:ext cx="8174691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69473" y="6356350"/>
            <a:ext cx="2057400" cy="365125"/>
          </a:xfrm>
        </p:spPr>
        <p:txBody>
          <a:bodyPr/>
          <a:lstStyle/>
          <a:p>
            <a:fld id="{6097C01F-0AC2-481D-BC41-E350A2A618B9}" type="slidenum">
              <a:rPr lang="en-US" sz="1000" smtClean="0"/>
              <a:t>3</a:t>
            </a:fld>
            <a:endParaRPr lang="en-US" sz="10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600634" y="381000"/>
            <a:ext cx="8543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F2D7F"/>
                </a:solidFill>
                <a:latin typeface="Calibri" pitchFamily="34" charset="0"/>
              </a:rPr>
              <a:t>Why is Section 504 Important?</a:t>
            </a:r>
            <a:endParaRPr lang="en-US" sz="2800" i="1" baseline="30000" dirty="0">
              <a:solidFill>
                <a:srgbClr val="4F2D7F"/>
              </a:solidFill>
              <a:latin typeface="Calibri" pitchFamily="34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1300164" y="1157288"/>
            <a:ext cx="4386262" cy="4757737"/>
          </a:xfrm>
          <a:prstGeom prst="wedgeRoundRectCallout">
            <a:avLst/>
          </a:prstGeo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28000">
                <a:schemeClr val="accent1">
                  <a:lumMod val="0"/>
                  <a:lumOff val="100000"/>
                </a:schemeClr>
              </a:gs>
              <a:gs pos="100000">
                <a:srgbClr val="7030A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51898" y="1390210"/>
            <a:ext cx="422024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Section 504 provides services and changes to the learning environment to </a:t>
            </a:r>
            <a:r>
              <a:rPr lang="en-US" sz="2800" b="1" dirty="0"/>
              <a:t>remove barriers and enable students to learn alongside their peers</a:t>
            </a:r>
            <a:r>
              <a:rPr lang="en-US" sz="2800" dirty="0"/>
              <a:t>. The school must meet a child's educational needs and right to a Free and Appropriate Public Education (FAPE)</a:t>
            </a:r>
          </a:p>
        </p:txBody>
      </p:sp>
    </p:spTree>
    <p:extLst>
      <p:ext uri="{BB962C8B-B14F-4D97-AF65-F5344CB8AC3E}">
        <p14:creationId xmlns:p14="http://schemas.microsoft.com/office/powerpoint/2010/main" val="32507767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69473" y="6356350"/>
            <a:ext cx="2057400" cy="365125"/>
          </a:xfrm>
        </p:spPr>
        <p:txBody>
          <a:bodyPr/>
          <a:lstStyle/>
          <a:p>
            <a:fld id="{6097C01F-0AC2-481D-BC41-E350A2A618B9}" type="slidenum">
              <a:rPr lang="en-US" sz="1000" smtClean="0"/>
              <a:t>4</a:t>
            </a:fld>
            <a:endParaRPr lang="en-US" sz="10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600634" y="310662"/>
            <a:ext cx="854336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F2D7F"/>
                </a:solidFill>
                <a:latin typeface="Calibri" pitchFamily="34" charset="0"/>
              </a:rPr>
              <a:t>What is the Difference between a </a:t>
            </a:r>
            <a:br>
              <a:rPr lang="en-US" sz="3200" b="1" dirty="0">
                <a:solidFill>
                  <a:srgbClr val="4F2D7F"/>
                </a:solidFill>
                <a:latin typeface="Calibri" pitchFamily="34" charset="0"/>
              </a:rPr>
            </a:br>
            <a:r>
              <a:rPr lang="en-US" sz="3200" b="1" dirty="0">
                <a:solidFill>
                  <a:srgbClr val="4F2D7F"/>
                </a:solidFill>
                <a:latin typeface="Calibri" pitchFamily="34" charset="0"/>
              </a:rPr>
              <a:t>Section 504 Plan and an IEP?</a:t>
            </a:r>
            <a:endParaRPr lang="en-US" sz="2800" i="1" baseline="30000" dirty="0">
              <a:solidFill>
                <a:srgbClr val="4F2D7F"/>
              </a:solidFill>
              <a:latin typeface="Calibri" pitchFamily="34" charset="0"/>
            </a:endParaRPr>
          </a:p>
        </p:txBody>
      </p:sp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7719028"/>
              </p:ext>
            </p:extLst>
          </p:nvPr>
        </p:nvGraphicFramePr>
        <p:xfrm>
          <a:off x="937846" y="1519845"/>
          <a:ext cx="7889027" cy="528881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621490">
                  <a:extLst>
                    <a:ext uri="{9D8B030D-6E8A-4147-A177-3AD203B41FA5}">
                      <a16:colId xmlns:a16="http://schemas.microsoft.com/office/drawing/2014/main" val="3837331784"/>
                    </a:ext>
                  </a:extLst>
                </a:gridCol>
                <a:gridCol w="3232650">
                  <a:extLst>
                    <a:ext uri="{9D8B030D-6E8A-4147-A177-3AD203B41FA5}">
                      <a16:colId xmlns:a16="http://schemas.microsoft.com/office/drawing/2014/main" val="128992227"/>
                    </a:ext>
                  </a:extLst>
                </a:gridCol>
                <a:gridCol w="3034887">
                  <a:extLst>
                    <a:ext uri="{9D8B030D-6E8A-4147-A177-3AD203B41FA5}">
                      <a16:colId xmlns:a16="http://schemas.microsoft.com/office/drawing/2014/main" val="3958406673"/>
                    </a:ext>
                  </a:extLst>
                </a:gridCol>
              </a:tblGrid>
              <a:tr h="345693">
                <a:tc>
                  <a:txBody>
                    <a:bodyPr/>
                    <a:lstStyle/>
                    <a:p>
                      <a:pPr algn="ctr"/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Section 504 Plan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IEP (Individualized</a:t>
                      </a:r>
                      <a:r>
                        <a:rPr lang="en-US" sz="1400" baseline="0" dirty="0" smtClean="0"/>
                        <a:t> Education Program)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59146711"/>
                  </a:ext>
                </a:extLst>
              </a:tr>
              <a:tr h="34569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Type of Law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Civil</a:t>
                      </a:r>
                      <a:r>
                        <a:rPr lang="en-US" sz="1400" baseline="0" dirty="0"/>
                        <a:t> Rights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Education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4043981"/>
                  </a:ext>
                </a:extLst>
              </a:tr>
              <a:tr h="916199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Eligibility</a:t>
                      </a:r>
                      <a:r>
                        <a:rPr lang="en-US" sz="1400" b="1" baseline="0" dirty="0"/>
                        <a:t> Requirements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Disability significantly</a:t>
                      </a:r>
                      <a:r>
                        <a:rPr lang="en-US" sz="1400" baseline="0" dirty="0"/>
                        <a:t> impairs a major life function (may not have an educational impact)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indent="0" algn="l">
                        <a:buFont typeface="Arial" panose="020B0604020202020204" pitchFamily="34" charset="0"/>
                        <a:buNone/>
                      </a:pPr>
                      <a:r>
                        <a:rPr lang="en-US" sz="1400" dirty="0" smtClean="0"/>
                        <a:t>Disability</a:t>
                      </a:r>
                      <a:r>
                        <a:rPr lang="en-US" sz="1400" baseline="0" dirty="0" smtClean="0"/>
                        <a:t> must:</a:t>
                      </a:r>
                      <a:endParaRPr lang="en-US" sz="1400" dirty="0" smtClean="0"/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 smtClean="0"/>
                        <a:t>Meet </a:t>
                      </a:r>
                      <a:r>
                        <a:rPr lang="en-US" sz="1400" dirty="0"/>
                        <a:t>criteria under IDEA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dirty="0"/>
                        <a:t>Significantly</a:t>
                      </a:r>
                      <a:r>
                        <a:rPr lang="en-US" sz="1400" baseline="0" dirty="0"/>
                        <a:t> </a:t>
                      </a:r>
                      <a:r>
                        <a:rPr lang="en-US" sz="1400" baseline="0" dirty="0" smtClean="0"/>
                        <a:t>impact </a:t>
                      </a:r>
                      <a:r>
                        <a:rPr lang="en-US" sz="1400" baseline="0" dirty="0"/>
                        <a:t>educational performance</a:t>
                      </a:r>
                    </a:p>
                    <a:p>
                      <a:pPr marL="285750" indent="-285750" algn="l">
                        <a:buFont typeface="Arial" panose="020B0604020202020204" pitchFamily="34" charset="0"/>
                        <a:buChar char="•"/>
                      </a:pPr>
                      <a:r>
                        <a:rPr lang="en-US" sz="1400" baseline="0" smtClean="0"/>
                        <a:t>Require </a:t>
                      </a:r>
                      <a:r>
                        <a:rPr lang="en-US" sz="1400" baseline="0" dirty="0"/>
                        <a:t>specialized services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8206974"/>
                  </a:ext>
                </a:extLst>
              </a:tr>
              <a:tr h="5024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Includes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Mostly accommodations,</a:t>
                      </a:r>
                      <a:r>
                        <a:rPr lang="en-US" sz="1400" baseline="0" dirty="0"/>
                        <a:t> sometimes modifications and related services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/>
                        <a:t>Accommodations, modifications, courses, related services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46966969"/>
                  </a:ext>
                </a:extLst>
              </a:tr>
              <a:tr h="345693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No age limits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3 to 21 years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94778616"/>
                  </a:ext>
                </a:extLst>
              </a:tr>
              <a:tr h="5024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Length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Paperwork</a:t>
                      </a:r>
                      <a:r>
                        <a:rPr lang="en-US" sz="1400" baseline="0" dirty="0"/>
                        <a:t> can be used as a </a:t>
                      </a:r>
                    </a:p>
                    <a:p>
                      <a:pPr algn="ctr"/>
                      <a:r>
                        <a:rPr lang="en-US" sz="1400" baseline="0" dirty="0"/>
                        <a:t>guide for college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Ends</a:t>
                      </a:r>
                      <a:r>
                        <a:rPr lang="en-US" sz="1400" baseline="0" dirty="0"/>
                        <a:t> with high school graduation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75226619"/>
                  </a:ext>
                </a:extLst>
              </a:tr>
              <a:tr h="596678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Committee in School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Optional</a:t>
                      </a:r>
                      <a:r>
                        <a:rPr lang="en-US" sz="1400" baseline="0" dirty="0"/>
                        <a:t> based on school policy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Mandatory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016728"/>
                  </a:ext>
                </a:extLst>
              </a:tr>
              <a:tr h="5024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Dispute Rights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Less recourse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Parents/guardians have due process and procedural</a:t>
                      </a:r>
                      <a:r>
                        <a:rPr lang="en-US" sz="1400" baseline="0" dirty="0"/>
                        <a:t> safeguards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1348340"/>
                  </a:ext>
                </a:extLst>
              </a:tr>
              <a:tr h="502432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Parent</a:t>
                      </a:r>
                      <a:r>
                        <a:rPr lang="en-US" sz="1400" b="1" baseline="0" dirty="0"/>
                        <a:t> Involvement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Recommended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Required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3568640"/>
                  </a:ext>
                </a:extLst>
              </a:tr>
              <a:tr h="424181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Federal Funding</a:t>
                      </a:r>
                      <a:endParaRPr lang="en-US" sz="14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None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Yes</a:t>
                      </a:r>
                      <a:endParaRPr lang="en-US" sz="1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389144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68673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69473" y="6356350"/>
            <a:ext cx="2057400" cy="365125"/>
          </a:xfrm>
        </p:spPr>
        <p:txBody>
          <a:bodyPr/>
          <a:lstStyle/>
          <a:p>
            <a:fld id="{6097C01F-0AC2-481D-BC41-E350A2A618B9}" type="slidenum">
              <a:rPr lang="en-US" sz="1000" smtClean="0"/>
              <a:t>5</a:t>
            </a:fld>
            <a:endParaRPr lang="en-US" sz="10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600634" y="381000"/>
            <a:ext cx="8543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F2D7F"/>
                </a:solidFill>
                <a:latin typeface="Calibri" pitchFamily="34" charset="0"/>
              </a:rPr>
              <a:t>Who Qualifies for Section 504?</a:t>
            </a:r>
            <a:endParaRPr lang="en-US" sz="2800" i="1" baseline="30000" dirty="0">
              <a:solidFill>
                <a:srgbClr val="4F2D7F"/>
              </a:solidFill>
              <a:latin typeface="Calibri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 rot="372607">
            <a:off x="796328" y="939203"/>
            <a:ext cx="3679446" cy="3679447"/>
            <a:chOff x="680134" y="927654"/>
            <a:chExt cx="3679446" cy="3679447"/>
          </a:xfrm>
        </p:grpSpPr>
        <p:pic>
          <p:nvPicPr>
            <p:cNvPr id="2050" name="Picture 2" descr="Yellow, Postit, Post It, Sticky Note, Note, Paper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134" y="927654"/>
              <a:ext cx="3679446" cy="36794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1173493" y="1409226"/>
              <a:ext cx="2729552" cy="24468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700" dirty="0"/>
                <a:t>Any child that has disabilities that interfere with the child's ability to learn in a general education classroom (504 has a broader definition of disability than IDEA, so a child who doesn't qualify for an IEP might still get a 504 plan)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 rot="21354725">
            <a:off x="5361460" y="1501673"/>
            <a:ext cx="3502395" cy="3502395"/>
            <a:chOff x="5431123" y="1778898"/>
            <a:chExt cx="3502395" cy="3502395"/>
          </a:xfrm>
        </p:grpSpPr>
        <p:pic>
          <p:nvPicPr>
            <p:cNvPr id="2052" name="Picture 4" descr="Post It, Sticky Note, Sticky, Note, Sticky Notes">
              <a:hlinkClick r:id="rId5"/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1123" y="1778898"/>
              <a:ext cx="3502395" cy="35023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Rectangle 3"/>
            <p:cNvSpPr/>
            <p:nvPr/>
          </p:nvSpPr>
          <p:spPr>
            <a:xfrm>
              <a:off x="6005638" y="2146526"/>
              <a:ext cx="2599898" cy="230832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/>
                <a:t>Disabilities can </a:t>
              </a:r>
              <a:r>
                <a:rPr lang="en-US" dirty="0"/>
                <a:t>include any physical or mental impairment that substantially limits a major life activity (similar to ADA guidelines for individuals in the workplace)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 rot="567323">
            <a:off x="1372155" y="2946781"/>
            <a:ext cx="6583671" cy="4354825"/>
            <a:chOff x="584451" y="1530882"/>
            <a:chExt cx="6583671" cy="4354825"/>
          </a:xfrm>
        </p:grpSpPr>
        <p:pic>
          <p:nvPicPr>
            <p:cNvPr id="2054" name="Picture 6" descr="Post-It Note, Post-It, Reminder, Message, Bulletin">
              <a:hlinkClick r:id="rId7"/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10000" b="90000" l="10000" r="90000">
                          <a14:backgroundMark x1="35104" y1="80472" x2="35104" y2="80472"/>
                          <a14:backgroundMark x1="32708" y1="61417" x2="32708" y2="6141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4451" y="1530882"/>
              <a:ext cx="6583671" cy="43548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 rot="20372124">
              <a:off x="2743204" y="2808126"/>
              <a:ext cx="2659892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Font typeface="Arial" panose="020B0604020202020204" pitchFamily="34" charset="0"/>
                <a:buChar char="•"/>
              </a:pPr>
              <a:endParaRPr lang="en-US" dirty="0"/>
            </a:p>
            <a:p>
              <a:r>
                <a:rPr lang="en-US" dirty="0"/>
                <a:t>A child does not have to be failing to qualify for support. Their disability just has to have an impact on their education.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0667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ffice, Business, Colleagues, Meeting, Compute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70" y="173598"/>
            <a:ext cx="7397803" cy="6206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69473" y="6356350"/>
            <a:ext cx="2057400" cy="365125"/>
          </a:xfrm>
        </p:spPr>
        <p:txBody>
          <a:bodyPr/>
          <a:lstStyle/>
          <a:p>
            <a:fld id="{6097C01F-0AC2-481D-BC41-E350A2A618B9}" type="slidenum">
              <a:rPr lang="en-US" sz="1000" smtClean="0"/>
              <a:t>6</a:t>
            </a:fld>
            <a:endParaRPr lang="en-US" sz="1000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>
          <a:xfrm>
            <a:off x="3539938" y="6356349"/>
            <a:ext cx="3086100" cy="365125"/>
          </a:xfrm>
        </p:spPr>
        <p:txBody>
          <a:bodyPr/>
          <a:lstStyle/>
          <a:p>
            <a:endParaRPr lang="en-US" sz="10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600634" y="746760"/>
            <a:ext cx="8543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F2D7F"/>
                </a:solidFill>
                <a:latin typeface="Calibri" pitchFamily="34" charset="0"/>
              </a:rPr>
              <a:t>How does Section 504 work?</a:t>
            </a:r>
            <a:endParaRPr lang="en-US" sz="2800" i="1" baseline="30000" dirty="0">
              <a:solidFill>
                <a:srgbClr val="4F2D7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48284" y="1721707"/>
            <a:ext cx="6021993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504 plans do not have to be written and there is not a standard template. Generally, plans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specific accommodations, supports, or services for the child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name of who will provide each service	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name of the person responsible for ensuring the plan is implemented</a:t>
            </a:r>
          </a:p>
          <a:p>
            <a:endParaRPr lang="en-US" sz="2000" b="1" dirty="0"/>
          </a:p>
          <a:p>
            <a:r>
              <a:rPr lang="en-US" sz="2000" b="1" dirty="0"/>
              <a:t>The plan can also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modify or change what a child is expected to learn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include specialized instruction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/>
              <a:t>include specialized services like speech or occupational therapy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47691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Office, Business, Colleagues, Meeting, Computer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Cutout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70" y="173598"/>
            <a:ext cx="7397803" cy="62062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69473" y="6356350"/>
            <a:ext cx="2057400" cy="365125"/>
          </a:xfrm>
        </p:spPr>
        <p:txBody>
          <a:bodyPr/>
          <a:lstStyle/>
          <a:p>
            <a:fld id="{6097C01F-0AC2-481D-BC41-E350A2A618B9}" type="slidenum">
              <a:rPr lang="en-US" sz="1000" smtClean="0"/>
              <a:t>7</a:t>
            </a:fld>
            <a:endParaRPr lang="en-US" sz="10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600634" y="746760"/>
            <a:ext cx="8543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F2D7F"/>
                </a:solidFill>
                <a:latin typeface="Calibri" pitchFamily="34" charset="0"/>
              </a:rPr>
              <a:t>How does Section 504 work?</a:t>
            </a:r>
            <a:endParaRPr lang="en-US" sz="2800" i="1" baseline="30000" dirty="0">
              <a:solidFill>
                <a:srgbClr val="4F2D7F"/>
              </a:solidFill>
              <a:latin typeface="Calibri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318304" y="1527246"/>
            <a:ext cx="6320228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b="1" dirty="0"/>
              <a:t>Parents/Guardians must be notified about significant educational changes like identification, evaluation, and classroom placement</a:t>
            </a:r>
          </a:p>
          <a:p>
            <a:endParaRPr lang="en-US" sz="2300" b="1" dirty="0"/>
          </a:p>
          <a:p>
            <a:r>
              <a:rPr lang="en-US" sz="2300" b="1" dirty="0"/>
              <a:t>The school's decision can be challenged via the school and/or district personnel, state department of education or protection and advocacy agency, Office of Civil Rights, or, as a last resort, a lawsuit</a:t>
            </a:r>
          </a:p>
          <a:p>
            <a:r>
              <a:rPr lang="en-US" sz="2300" b="1" dirty="0"/>
              <a:t> </a:t>
            </a:r>
          </a:p>
          <a:p>
            <a:r>
              <a:rPr lang="en-US" sz="2300" b="1" dirty="0"/>
              <a:t>School districts are required to establish grievance procedures for resolving complaints in a prompt and equitable manner</a:t>
            </a:r>
          </a:p>
        </p:txBody>
      </p:sp>
    </p:spTree>
    <p:extLst>
      <p:ext uri="{BB962C8B-B14F-4D97-AF65-F5344CB8AC3E}">
        <p14:creationId xmlns:p14="http://schemas.microsoft.com/office/powerpoint/2010/main" val="172787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aper, Messy, Notes, Abstract, Paperwork, Document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082" y="1330929"/>
            <a:ext cx="8332470" cy="502542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69473" y="6356350"/>
            <a:ext cx="2057400" cy="365125"/>
          </a:xfrm>
        </p:spPr>
        <p:txBody>
          <a:bodyPr/>
          <a:lstStyle/>
          <a:p>
            <a:fld id="{6097C01F-0AC2-481D-BC41-E350A2A618B9}" type="slidenum">
              <a:rPr lang="en-US" sz="1000" smtClean="0"/>
              <a:t>8</a:t>
            </a:fld>
            <a:endParaRPr lang="en-US" sz="10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600634" y="746760"/>
            <a:ext cx="8543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F2D7F"/>
                </a:solidFill>
                <a:latin typeface="Calibri" pitchFamily="34" charset="0"/>
              </a:rPr>
              <a:t>Possible Accommodations</a:t>
            </a:r>
            <a:endParaRPr lang="en-US" sz="2800" i="1" baseline="30000" dirty="0">
              <a:solidFill>
                <a:srgbClr val="4F2D7F"/>
              </a:solidFill>
              <a:latin typeface="Calibri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 rot="21141068">
            <a:off x="1014249" y="2368145"/>
            <a:ext cx="3194618" cy="267765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extra time on tests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seating options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additional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tutor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assistive technology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oral test administration</a:t>
            </a:r>
          </a:p>
        </p:txBody>
      </p:sp>
      <p:sp>
        <p:nvSpPr>
          <p:cNvPr id="3" name="Rectangle 2"/>
          <p:cNvSpPr/>
          <p:nvPr/>
        </p:nvSpPr>
        <p:spPr>
          <a:xfrm rot="612764">
            <a:off x="4577782" y="2948508"/>
            <a:ext cx="4096512" cy="2677656"/>
          </a:xfrm>
          <a:prstGeom prst="rect">
            <a:avLst/>
          </a:prstGeom>
          <a:solidFill>
            <a:schemeClr val="accent4">
              <a:alpha val="50000"/>
            </a:schemeClr>
          </a:solidFill>
          <a:ln>
            <a:noFill/>
          </a:ln>
          <a:effectLst>
            <a:softEdge rad="63500"/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sign language interpreter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behavior contracts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organizational/time management strategies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rgbClr val="7030A0"/>
                </a:solidFill>
              </a:rPr>
              <a:t>extra duty contracts (to have appropriate staff at extra curricular/athletic events)</a:t>
            </a:r>
          </a:p>
        </p:txBody>
      </p:sp>
    </p:spTree>
    <p:extLst>
      <p:ext uri="{BB962C8B-B14F-4D97-AF65-F5344CB8AC3E}">
        <p14:creationId xmlns:p14="http://schemas.microsoft.com/office/powerpoint/2010/main" val="32632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Girl, Father, Portrait, Eyes, People, Child, Kid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artisticMarker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966" y="260349"/>
            <a:ext cx="7861829" cy="60960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769473" y="6356350"/>
            <a:ext cx="2057400" cy="365125"/>
          </a:xfrm>
        </p:spPr>
        <p:txBody>
          <a:bodyPr/>
          <a:lstStyle/>
          <a:p>
            <a:fld id="{6097C01F-0AC2-481D-BC41-E350A2A618B9}" type="slidenum">
              <a:rPr lang="en-US" sz="1000" smtClean="0"/>
              <a:t>9</a:t>
            </a:fld>
            <a:endParaRPr lang="en-US" sz="1000" dirty="0"/>
          </a:p>
        </p:txBody>
      </p:sp>
      <p:sp>
        <p:nvSpPr>
          <p:cNvPr id="92" name="Rectangle 17"/>
          <p:cNvSpPr>
            <a:spLocks noChangeArrowheads="1"/>
          </p:cNvSpPr>
          <p:nvPr/>
        </p:nvSpPr>
        <p:spPr bwMode="auto">
          <a:xfrm>
            <a:off x="600634" y="381000"/>
            <a:ext cx="85433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4F2D7F"/>
                </a:solidFill>
                <a:latin typeface="Calibri" pitchFamily="34" charset="0"/>
              </a:rPr>
              <a:t>Considerations</a:t>
            </a:r>
            <a:endParaRPr lang="en-US" sz="2800" i="1" baseline="30000" dirty="0">
              <a:solidFill>
                <a:srgbClr val="4F2D7F"/>
              </a:solidFill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00174" y="1283207"/>
            <a:ext cx="7000875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There are often challenges at the family level as a result of a service member diagnosed with PTSD, including children experiencing behavioral problems.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A specific diagnosis like anxiety or depression is unnecessary. The 504 planning team can determine there is a need for accommodations and create a plan to help the student if the problems are affecting the student’s ability to learn.</a:t>
            </a:r>
          </a:p>
        </p:txBody>
      </p:sp>
    </p:spTree>
    <p:extLst>
      <p:ext uri="{BB962C8B-B14F-4D97-AF65-F5344CB8AC3E}">
        <p14:creationId xmlns:p14="http://schemas.microsoft.com/office/powerpoint/2010/main" val="298886453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3093F971601FB4C81F1C3457BDF5677" ma:contentTypeVersion="12" ma:contentTypeDescription="Create a new document." ma:contentTypeScope="" ma:versionID="3513ec5d2a5334cd1268c30e336997e0">
  <xsd:schema xmlns:xsd="http://www.w3.org/2001/XMLSchema" xmlns:xs="http://www.w3.org/2001/XMLSchema" xmlns:p="http://schemas.microsoft.com/office/2006/metadata/properties" xmlns:ns3="bb0eb36e-c313-499a-b370-c396822ef14d" xmlns:ns4="88a6116a-2f05-4bde-9081-22e4a8fa783a" targetNamespace="http://schemas.microsoft.com/office/2006/metadata/properties" ma:root="true" ma:fieldsID="541507fef669db4f477b39e533368b74" ns3:_="" ns4:_="">
    <xsd:import namespace="bb0eb36e-c313-499a-b370-c396822ef14d"/>
    <xsd:import namespace="88a6116a-2f05-4bde-9081-22e4a8fa783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0eb36e-c313-499a-b370-c396822ef1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a6116a-2f05-4bde-9081-22e4a8fa783a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BD54B31-83B9-4439-B6EF-A05D50B3C75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0eb36e-c313-499a-b370-c396822ef14d"/>
    <ds:schemaRef ds:uri="88a6116a-2f05-4bde-9081-22e4a8fa783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D469F6E-600C-4D27-9FEF-FFEF5AF613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DB409D0-BC28-4926-AA70-CD7C214B8808}">
  <ds:schemaRefs>
    <ds:schemaRef ds:uri="bb0eb36e-c313-499a-b370-c396822ef14d"/>
    <ds:schemaRef ds:uri="http://schemas.microsoft.com/office/2006/metadata/properties"/>
    <ds:schemaRef ds:uri="88a6116a-2f05-4bde-9081-22e4a8fa783a"/>
    <ds:schemaRef ds:uri="http://www.w3.org/XML/1998/namespace"/>
    <ds:schemaRef ds:uri="http://purl.org/dc/dcmitype/"/>
    <ds:schemaRef ds:uri="http://schemas.microsoft.com/office/2006/documentManagement/types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6208</TotalTime>
  <Words>1113</Words>
  <Application>Microsoft Office PowerPoint</Application>
  <PresentationFormat>On-screen Show (4:3)</PresentationFormat>
  <Paragraphs>175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Connolly</dc:creator>
  <cp:lastModifiedBy>Helen Mowers</cp:lastModifiedBy>
  <cp:revision>109</cp:revision>
  <cp:lastPrinted>2019-10-21T19:56:43Z</cp:lastPrinted>
  <dcterms:created xsi:type="dcterms:W3CDTF">2016-08-22T17:58:14Z</dcterms:created>
  <dcterms:modified xsi:type="dcterms:W3CDTF">2019-10-30T14:56:45Z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0x01010043093F971601FB4C81F1C3457BDF5677</vt:lpwstr>
  </property>
</Properties>
</file>